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6" r:id="rId8"/>
    <p:sldId id="26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E69519-7C56-458B-BB92-F544B0A8DC81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D35B2D-D25B-40D6-ADCC-9D0FEDC24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 печатной книги к интернет – книге.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smtClean="0"/>
              <a:t>учителя русского языка и литературы МБОУ </a:t>
            </a:r>
            <a:r>
              <a:rPr lang="ru-RU" dirty="0" smtClean="0"/>
              <a:t>О</a:t>
            </a:r>
            <a:r>
              <a:rPr lang="ru-RU" dirty="0" smtClean="0"/>
              <a:t>ОШ </a:t>
            </a:r>
            <a:r>
              <a:rPr lang="ru-RU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Курбановой </a:t>
            </a:r>
            <a:r>
              <a:rPr lang="ru-RU" dirty="0" err="1" smtClean="0"/>
              <a:t>Марианы</a:t>
            </a:r>
            <a:r>
              <a:rPr lang="ru-RU" dirty="0" smtClean="0"/>
              <a:t> </a:t>
            </a:r>
            <a:r>
              <a:rPr lang="ru-RU" dirty="0" err="1" smtClean="0"/>
              <a:t>Алиаскеровны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Устное </a:t>
            </a:r>
            <a:r>
              <a:rPr lang="ru-RU" smtClean="0"/>
              <a:t>народное творчество.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Сначала было устное народное </a:t>
            </a:r>
            <a:r>
              <a:rPr lang="ru-RU" dirty="0" smtClean="0"/>
              <a:t>творчество(УНТ). </a:t>
            </a:r>
            <a:r>
              <a:rPr lang="ru-RU" dirty="0" smtClean="0"/>
              <a:t>Туда входят сказки, пословицы, поговорки, народные песни и др. Всё это передавалось из уст в уста от отца к сыну, от бабушки к внукам.</a:t>
            </a:r>
          </a:p>
          <a:p>
            <a:r>
              <a:rPr lang="ru-RU" dirty="0" smtClean="0"/>
              <a:t>  Произведения устного народного творчества распространены по всему миру. </a:t>
            </a:r>
            <a:r>
              <a:rPr lang="ru-RU" dirty="0" smtClean="0"/>
              <a:t>Мы знаем </a:t>
            </a:r>
            <a:r>
              <a:rPr lang="ru-RU" dirty="0" smtClean="0"/>
              <a:t>русские народные сказки, киргизские, адыгейские, арабские и др.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Первые рукописные книги Древней Руси.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44149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	Рукописные книги на Руси создавались в основном в монастырях. Переписчики выполняли свою работу от года до пяти лет. Обложки книг делались из двух досок и обтягивались бархатом или кожей. Поэтому появилось выражение «прочитать от доски до доски». Книги украшались драгоценными камнями и золотом, и если у кого – то была библиотека из нескольких книг, он считался очень богатым человеком.</a:t>
            </a:r>
          </a:p>
          <a:p>
            <a:r>
              <a:rPr lang="ru-RU" dirty="0" smtClean="0"/>
              <a:t>	Титульные листы украшались красочными рисунками. Первые буквы абзацев расписывались красным цветом  с узорами. С тех пор и пошло выражение «писать с красной строки».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Появление книгопечатания.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	Когда появилось книгопечатание, все произведения УНТ утвердились в книгах. Появление печатных книг связано и с распространением христианства. В России первым по повелению царя Ивана Грозного стал печатать книги Иван Фёдоров в 1564 году. Первая печатная книга в России была богослужебной и называлась «Апостол».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Когда появилось книгопечатание, все произведения УНТ утвердились в книгах. Появление печатных книг связано и с распространением христианства.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789" y="146050"/>
            <a:ext cx="5080000" cy="656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 как искусство литературы.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	Существуют книги на разные темы:</a:t>
            </a:r>
          </a:p>
          <a:p>
            <a:r>
              <a:rPr lang="ru-RU" sz="2000" dirty="0" smtClean="0"/>
              <a:t>военные , научные, бытовые, философские и др. </a:t>
            </a:r>
          </a:p>
          <a:p>
            <a:r>
              <a:rPr lang="ru-RU" sz="2000" dirty="0" smtClean="0"/>
              <a:t>	 Наиболее важную роль в развитии русской литературы как вида искусства сыграл великий поэт и писатель Александр Сергеевич Пушкин (1799 – 1837 гг.)</a:t>
            </a:r>
            <a:endParaRPr lang="ru-RU" sz="2000" dirty="0"/>
          </a:p>
        </p:txBody>
      </p:sp>
      <p:pic>
        <p:nvPicPr>
          <p:cNvPr id="5" name="Содержимое 4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764704"/>
            <a:ext cx="4104456" cy="52565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03176"/>
          </a:xfrm>
        </p:spPr>
        <p:txBody>
          <a:bodyPr/>
          <a:lstStyle/>
          <a:p>
            <a:r>
              <a:rPr lang="ru-RU" dirty="0" smtClean="0"/>
              <a:t>«Русский язык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600200" y="1340768"/>
            <a:ext cx="7086600" cy="590465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Величие народа, человека,</a:t>
            </a:r>
            <a:br>
              <a:rPr lang="ru-RU" sz="2900" dirty="0" smtClean="0"/>
            </a:br>
            <a:r>
              <a:rPr lang="ru-RU" sz="2900" dirty="0" smtClean="0"/>
              <a:t>Его судьба с языческих времён -</a:t>
            </a:r>
            <a:br>
              <a:rPr lang="ru-RU" sz="2900" dirty="0" smtClean="0"/>
            </a:br>
            <a:r>
              <a:rPr lang="ru-RU" sz="2900" dirty="0" smtClean="0"/>
              <a:t>Всё в языке от века и до века</a:t>
            </a:r>
            <a:br>
              <a:rPr lang="ru-RU" sz="2900" dirty="0" smtClean="0"/>
            </a:br>
            <a:r>
              <a:rPr lang="ru-RU" sz="2900" dirty="0" smtClean="0"/>
              <a:t>Заключено в словесный окаём.</a:t>
            </a:r>
            <a:br>
              <a:rPr lang="ru-RU" sz="2900" dirty="0" smtClean="0"/>
            </a:br>
            <a:r>
              <a:rPr lang="ru-RU" sz="2900" dirty="0" smtClean="0"/>
              <a:t>В корнях его сокрытое значенье,</a:t>
            </a:r>
            <a:br>
              <a:rPr lang="ru-RU" sz="2900" dirty="0" smtClean="0"/>
            </a:br>
            <a:r>
              <a:rPr lang="ru-RU" sz="2900" dirty="0" smtClean="0"/>
              <a:t>История и мудрость </a:t>
            </a:r>
            <a:r>
              <a:rPr lang="ru-RU" sz="2900" dirty="0" err="1" smtClean="0"/>
              <a:t>праотцов</a:t>
            </a:r>
            <a:r>
              <a:rPr lang="ru-RU" sz="2900" dirty="0" smtClean="0"/>
              <a:t>,</a:t>
            </a:r>
            <a:br>
              <a:rPr lang="ru-RU" sz="2900" dirty="0" smtClean="0"/>
            </a:br>
            <a:r>
              <a:rPr lang="ru-RU" sz="2900" dirty="0" smtClean="0"/>
              <a:t>Кирилла и </a:t>
            </a:r>
            <a:r>
              <a:rPr lang="ru-RU" sz="2900" dirty="0" err="1" smtClean="0"/>
              <a:t>Мефодия</a:t>
            </a:r>
            <a:r>
              <a:rPr lang="ru-RU" sz="2900" dirty="0" smtClean="0"/>
              <a:t> реченье</a:t>
            </a:r>
            <a:br>
              <a:rPr lang="ru-RU" sz="2900" dirty="0" smtClean="0"/>
            </a:br>
            <a:r>
              <a:rPr lang="ru-RU" sz="2900" dirty="0" smtClean="0"/>
              <a:t>Как азбучная истина веков:</a:t>
            </a:r>
            <a:br>
              <a:rPr lang="ru-RU" sz="2900" dirty="0" smtClean="0"/>
            </a:br>
            <a:r>
              <a:rPr lang="ru-RU" sz="2900" dirty="0" smtClean="0"/>
              <a:t>"Аз", "буки", "веди" и "глаголь";</a:t>
            </a:r>
            <a:br>
              <a:rPr lang="ru-RU" sz="2900" dirty="0" smtClean="0"/>
            </a:br>
            <a:r>
              <a:rPr lang="ru-RU" sz="2900" dirty="0" smtClean="0"/>
              <a:t>Живите, люди, в разуме и вере</a:t>
            </a:r>
            <a:br>
              <a:rPr lang="ru-RU" sz="2900" dirty="0" smtClean="0"/>
            </a:br>
            <a:r>
              <a:rPr lang="ru-RU" sz="2900" dirty="0" smtClean="0"/>
              <a:t>И будьте счастливы, доколь,</a:t>
            </a:r>
            <a:br>
              <a:rPr lang="ru-RU" sz="2900" dirty="0" smtClean="0"/>
            </a:br>
            <a:r>
              <a:rPr lang="ru-RU" sz="2900" dirty="0" smtClean="0"/>
              <a:t>В добре храните землю и покое;</a:t>
            </a:r>
            <a:br>
              <a:rPr lang="ru-RU" sz="2900" dirty="0" smtClean="0"/>
            </a:br>
            <a:r>
              <a:rPr lang="ru-RU" sz="2900" dirty="0" smtClean="0"/>
              <a:t>Да будет слово твёрдо, нерушимо",-</a:t>
            </a:r>
            <a:br>
              <a:rPr lang="ru-RU" sz="2900" dirty="0" smtClean="0"/>
            </a:br>
            <a:r>
              <a:rPr lang="ru-RU" sz="2900" dirty="0" smtClean="0"/>
              <a:t>Славянских просветителей завет.</a:t>
            </a:r>
            <a:br>
              <a:rPr lang="ru-RU" sz="2900" dirty="0" smtClean="0"/>
            </a:br>
            <a:r>
              <a:rPr lang="ru-RU" sz="2900" dirty="0" smtClean="0"/>
              <a:t>Апостолы сопутствуют незримо</a:t>
            </a:r>
            <a:br>
              <a:rPr lang="ru-RU" sz="2900" dirty="0" smtClean="0"/>
            </a:br>
            <a:r>
              <a:rPr lang="ru-RU" sz="2900" dirty="0" smtClean="0"/>
              <a:t>Постигнувшим его от малых лет,</a:t>
            </a:r>
            <a:br>
              <a:rPr lang="ru-RU" sz="2900" dirty="0" smtClean="0"/>
            </a:br>
            <a:r>
              <a:rPr lang="ru-RU" sz="2900" dirty="0" smtClean="0"/>
              <a:t>Хранящим в чистоте слова и песни,</a:t>
            </a:r>
            <a:br>
              <a:rPr lang="ru-RU" sz="2900" dirty="0" smtClean="0"/>
            </a:br>
            <a:r>
              <a:rPr lang="ru-RU" sz="2900" dirty="0" smtClean="0"/>
              <a:t>Не давшим на попрание врагам</a:t>
            </a:r>
            <a:br>
              <a:rPr lang="ru-RU" sz="2900" dirty="0" smtClean="0"/>
            </a:br>
            <a:r>
              <a:rPr lang="ru-RU" sz="2900" dirty="0" smtClean="0"/>
              <a:t>Ни Родины, ни языка, ни чести,</a:t>
            </a:r>
            <a:br>
              <a:rPr lang="ru-RU" sz="2900" dirty="0" smtClean="0"/>
            </a:br>
            <a:r>
              <a:rPr lang="ru-RU" sz="2900" dirty="0" smtClean="0"/>
              <a:t>Ни верности родимым </a:t>
            </a:r>
            <a:r>
              <a:rPr lang="ru-RU" sz="2900" dirty="0" smtClean="0"/>
              <a:t>очагам.</a:t>
            </a:r>
          </a:p>
          <a:p>
            <a:r>
              <a:rPr lang="ru-RU" sz="2900" dirty="0" smtClean="0"/>
              <a:t>Курбанова М.А.</a:t>
            </a:r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803176"/>
          </a:xfrm>
        </p:spPr>
        <p:txBody>
          <a:bodyPr/>
          <a:lstStyle/>
          <a:p>
            <a:r>
              <a:rPr lang="ru-RU" dirty="0" smtClean="0"/>
              <a:t>«Книга»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600200" y="1340768"/>
            <a:ext cx="7086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Ты садишься вечером дождливым</a:t>
            </a:r>
          </a:p>
          <a:p>
            <a:r>
              <a:rPr lang="ru-RU" dirty="0" smtClean="0"/>
              <a:t>У камина с томиком в руках.</a:t>
            </a:r>
          </a:p>
          <a:p>
            <a:r>
              <a:rPr lang="ru-RU" dirty="0" smtClean="0"/>
              <a:t>Пляшет пламя, отблеском игривым</a:t>
            </a:r>
          </a:p>
          <a:p>
            <a:r>
              <a:rPr lang="ru-RU" dirty="0" smtClean="0"/>
              <a:t>Отражаясь в голубых глазах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Раскрываешь новенькую книжку, </a:t>
            </a:r>
          </a:p>
          <a:p>
            <a:r>
              <a:rPr lang="ru-RU" dirty="0" smtClean="0"/>
              <a:t>Пахнет краской новый переплёт.</a:t>
            </a:r>
          </a:p>
          <a:p>
            <a:r>
              <a:rPr lang="ru-RU" dirty="0" smtClean="0"/>
              <a:t>Запорхали лёгкие странички,</a:t>
            </a:r>
          </a:p>
          <a:p>
            <a:r>
              <a:rPr lang="ru-RU" dirty="0" smtClean="0"/>
              <a:t>Словно бабочки невиданной полёт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Приоткрылись солнечные дали,</a:t>
            </a:r>
          </a:p>
          <a:p>
            <a:r>
              <a:rPr lang="ru-RU" dirty="0" smtClean="0"/>
              <a:t>Тайны прошлого и будущего миг.</a:t>
            </a:r>
          </a:p>
          <a:p>
            <a:r>
              <a:rPr lang="ru-RU" dirty="0" smtClean="0"/>
              <a:t>Целый мир таится меж листами </a:t>
            </a:r>
          </a:p>
          <a:p>
            <a:r>
              <a:rPr lang="ru-RU" dirty="0" smtClean="0"/>
              <a:t>Удивительных и добрых книг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Остаются верными друзьями,</a:t>
            </a:r>
          </a:p>
          <a:p>
            <a:r>
              <a:rPr lang="ru-RU" dirty="0" smtClean="0"/>
              <a:t>Учат честности, отваге и любви,</a:t>
            </a:r>
          </a:p>
          <a:p>
            <a:r>
              <a:rPr lang="ru-RU" dirty="0" smtClean="0"/>
              <a:t>Оживляют чистыми стихами,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29912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/>
              <a:t>Книга»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600200" y="1196752"/>
            <a:ext cx="7086600" cy="5112568"/>
          </a:xfrm>
        </p:spPr>
        <p:txBody>
          <a:bodyPr/>
          <a:lstStyle/>
          <a:p>
            <a:r>
              <a:rPr lang="ru-RU" dirty="0" smtClean="0"/>
              <a:t>Проникают в глубину души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Тихо дремлет кошка у порога,</a:t>
            </a:r>
          </a:p>
          <a:p>
            <a:r>
              <a:rPr lang="ru-RU" dirty="0" smtClean="0"/>
              <a:t>Старый пёс залаял у ворот</a:t>
            </a:r>
          </a:p>
          <a:p>
            <a:r>
              <a:rPr lang="ru-RU" dirty="0" smtClean="0"/>
              <a:t>А тебе привиделась дорога,</a:t>
            </a:r>
          </a:p>
          <a:p>
            <a:r>
              <a:rPr lang="ru-RU" dirty="0" smtClean="0"/>
              <a:t>По которой скачет Дон Кихот…</a:t>
            </a:r>
          </a:p>
          <a:p>
            <a:endParaRPr lang="ru-RU" dirty="0" smtClean="0"/>
          </a:p>
          <a:p>
            <a:r>
              <a:rPr lang="ru-RU" dirty="0" smtClean="0"/>
              <a:t>Курбанова М.А.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Появление Интернета.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513502"/>
          </a:xfrm>
        </p:spPr>
        <p:txBody>
          <a:bodyPr>
            <a:noAutofit/>
          </a:bodyPr>
          <a:lstStyle/>
          <a:p>
            <a:r>
              <a:rPr lang="ru-RU" sz="1800" dirty="0" smtClean="0"/>
              <a:t>	</a:t>
            </a:r>
          </a:p>
          <a:p>
            <a:endParaRPr lang="ru-RU" sz="1800" dirty="0" smtClean="0"/>
          </a:p>
          <a:p>
            <a:r>
              <a:rPr lang="ru-RU" sz="1800" dirty="0" smtClean="0"/>
              <a:t>	</a:t>
            </a:r>
            <a:r>
              <a:rPr lang="ru-RU" sz="2400" dirty="0" smtClean="0"/>
              <a:t>И вот в жизнь пришёл Интернет. Вместе с ним появились интернет –книги. Такие книги очень удобны, их можно читать в любом месте, где есть доступ к Интернету.</a:t>
            </a:r>
          </a:p>
          <a:p>
            <a:r>
              <a:rPr lang="ru-RU" sz="2400" dirty="0" smtClean="0"/>
              <a:t>	Интернет обогатил нас ещё более подробными знаниями в любой области и удобством неограниченного доступа к любой библиотеке мира.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240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От печатной книги к интернет – книге.</vt:lpstr>
      <vt:lpstr>Устное народное творчество.</vt:lpstr>
      <vt:lpstr>Первые рукописные книги Древней Руси.</vt:lpstr>
      <vt:lpstr>Появление книгопечатания.</vt:lpstr>
      <vt:lpstr>Книги как искусство литературы.</vt:lpstr>
      <vt:lpstr>«Русский язык»</vt:lpstr>
      <vt:lpstr>«Книга»</vt:lpstr>
      <vt:lpstr>«Книга»</vt:lpstr>
      <vt:lpstr>Появление Интернета.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печатной книги к интернет – книге.</dc:title>
  <dc:creator>Дмитрий Каленюк</dc:creator>
  <cp:lastModifiedBy>Дмитрий Каленюк</cp:lastModifiedBy>
  <cp:revision>11</cp:revision>
  <dcterms:created xsi:type="dcterms:W3CDTF">2017-03-13T14:46:10Z</dcterms:created>
  <dcterms:modified xsi:type="dcterms:W3CDTF">2018-10-03T15:53:59Z</dcterms:modified>
</cp:coreProperties>
</file>